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Economica"/>
      <p:regular r:id="rId14"/>
      <p:bold r:id="rId15"/>
      <p:italic r:id="rId16"/>
      <p:boldItalic r:id="rId17"/>
    </p:embeddedFont>
    <p:embeddedFont>
      <p:font typeface="Candara"/>
      <p:regular r:id="rId18"/>
      <p:bold r:id="rId19"/>
      <p:italic r:id="rId20"/>
      <p:boldItalic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ndara-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Candara-boldItalic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Economica-bold.fntdata"/><Relationship Id="rId14" Type="http://schemas.openxmlformats.org/officeDocument/2006/relationships/font" Target="fonts/Economica-regular.fntdata"/><Relationship Id="rId17" Type="http://schemas.openxmlformats.org/officeDocument/2006/relationships/font" Target="fonts/Economica-boldItalic.fntdata"/><Relationship Id="rId16" Type="http://schemas.openxmlformats.org/officeDocument/2006/relationships/font" Target="fonts/Economica-italic.fntdata"/><Relationship Id="rId19" Type="http://schemas.openxmlformats.org/officeDocument/2006/relationships/font" Target="fonts/Candara-bold.fntdata"/><Relationship Id="rId18" Type="http://schemas.openxmlformats.org/officeDocument/2006/relationships/font" Target="fonts/Candar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36e103803a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36e103803a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36e103803a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36e103803a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36e103803a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36e103803a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371fb3b07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371fb3b07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3796e5657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3796e5657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3796e5657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3796e5657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3a5daa092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3a5daa092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/>
        </p:nvSpPr>
        <p:spPr>
          <a:xfrm>
            <a:off x="3297900" y="2110050"/>
            <a:ext cx="2548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CCA677"/>
                </a:solidFill>
                <a:latin typeface="Candara"/>
                <a:ea typeface="Candara"/>
                <a:cs typeface="Candara"/>
                <a:sym typeface="Candara"/>
              </a:rPr>
              <a:t>IL BULLISMO </a:t>
            </a:r>
            <a:endParaRPr b="1" sz="2400">
              <a:solidFill>
                <a:srgbClr val="CCA67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CCA677"/>
                </a:solidFill>
                <a:latin typeface="Candara"/>
                <a:ea typeface="Candara"/>
                <a:cs typeface="Candara"/>
                <a:sym typeface="Candara"/>
              </a:rPr>
              <a:t>NELLE SCUOLE</a:t>
            </a:r>
            <a:endParaRPr sz="2400">
              <a:solidFill>
                <a:srgbClr val="CCA67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2830500" y="165525"/>
            <a:ext cx="3483000" cy="43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latin typeface="Times New Roman"/>
                <a:ea typeface="Times New Roman"/>
                <a:cs typeface="Times New Roman"/>
                <a:sym typeface="Times New Roman"/>
              </a:rPr>
              <a:t>L’impatto dei social media sui giovani</a:t>
            </a:r>
            <a:endParaRPr b="1"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0" y="596625"/>
            <a:ext cx="9144000" cy="16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400">
                <a:latin typeface="Arial"/>
                <a:ea typeface="Arial"/>
                <a:cs typeface="Arial"/>
                <a:sym typeface="Arial"/>
              </a:rPr>
              <a:t>Oggi, i social media giocano un ruolo fondamentale nella vita quotidiana dei giovani. I social media non solo vengono utilizzati per interagire l’uno con l’altro, ma sono anche strumenti vitali per l'auto-espressione, la condivisione di esperienze e il consumo di contenuti. I dati mostrano che i giovani si connettono principalmente su piattaforme che offrono contenuti visivi, interattività e una vasta gamma di opzioni per la personalizzazione del proprio profilo e delle proprie preferenze</a:t>
            </a:r>
            <a:r>
              <a:rPr lang="it" sz="140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it" sz="1400">
                <a:latin typeface="Arial"/>
                <a:ea typeface="Arial"/>
                <a:cs typeface="Arial"/>
                <a:sym typeface="Arial"/>
              </a:rPr>
              <a:t>I social media più utilizzati sono instagram e TikTok e la maggior parte delle persone li utilizzano per molte ore. 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fico delle risposte di Moduli. Titolo della domanda: 3. A quali &quot;social network&quot; sei iscritto? (Puoi barrare più caselle.). Numero di risposte: 180 risposte." id="69" name="Google Shape;69;p14" title="3. A quali &quot;social network&quot; sei iscritto? (Puoi barrare più caselle.)"/>
          <p:cNvPicPr preferRelativeResize="0"/>
          <p:nvPr/>
        </p:nvPicPr>
        <p:blipFill rotWithShape="1">
          <a:blip r:embed="rId3">
            <a:alphaModFix/>
          </a:blip>
          <a:srcRect b="0" l="0" r="0" t="20044"/>
          <a:stretch/>
        </p:blipFill>
        <p:spPr>
          <a:xfrm>
            <a:off x="163850" y="2766550"/>
            <a:ext cx="4278851" cy="2088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fico delle risposte di Moduli. Titolo della domanda: 4. Quante ore sei connesso al giorno?. Numero di risposte: 180 risposte." id="70" name="Google Shape;70;p14" title="4. Quante ore sei connesso al giorno?"/>
          <p:cNvPicPr preferRelativeResize="0"/>
          <p:nvPr/>
        </p:nvPicPr>
        <p:blipFill rotWithShape="1">
          <a:blip r:embed="rId4">
            <a:alphaModFix/>
          </a:blip>
          <a:srcRect b="0" l="10932" r="6742" t="23634"/>
          <a:stretch/>
        </p:blipFill>
        <p:spPr>
          <a:xfrm>
            <a:off x="4937825" y="2766550"/>
            <a:ext cx="4085448" cy="208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547500" y="131175"/>
            <a:ext cx="2049000" cy="43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latin typeface="Times New Roman"/>
                <a:ea typeface="Times New Roman"/>
                <a:cs typeface="Times New Roman"/>
                <a:sym typeface="Times New Roman"/>
              </a:rPr>
              <a:t>Le conoscenze online</a:t>
            </a:r>
            <a:endParaRPr b="1"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0" y="562275"/>
            <a:ext cx="9144000" cy="16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400">
                <a:latin typeface="Arial"/>
                <a:ea typeface="Arial"/>
                <a:cs typeface="Arial"/>
                <a:sym typeface="Arial"/>
              </a:rPr>
              <a:t>La maggior parte dei giovani hanno incontrato fisicamente le persone conosciute online. Incontrare amici conosciuti in rete è un'esperienza che può essere molto gratificante, ma deve essere affrontata con attenzione e consapevolezza dei rischi. La chiave per un incontro sicuro e positivo è la preparazione, la comunicazione e l'adozione di misure di sicurezza adeguate. Se gestito correttamente, un incontro dal vivo può arricchire un'amicizia online e trasformarla in una relazione più autentica e profonda. Tuttavia, è essenziale che ogni persona valuti attentamente le proprie decisioni e si assicuri di essere in un contesto sicuro.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fico delle risposte di Moduli. Titolo della domanda: 11. Hai mai incontrato da vicino amici conosciuti in rete?. Numero di risposte: 180 risposte." id="77" name="Google Shape;77;p15" title="11. Hai mai incontrato da vicino amici conosciuti in rete?"/>
          <p:cNvPicPr preferRelativeResize="0"/>
          <p:nvPr/>
        </p:nvPicPr>
        <p:blipFill rotWithShape="1">
          <a:blip r:embed="rId3">
            <a:alphaModFix/>
          </a:blip>
          <a:srcRect b="2161" l="2754" r="23193" t="23311"/>
          <a:stretch/>
        </p:blipFill>
        <p:spPr>
          <a:xfrm>
            <a:off x="2347575" y="2970850"/>
            <a:ext cx="4448850" cy="188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2004750" y="215100"/>
            <a:ext cx="5134500" cy="43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1600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1" lang="it" sz="1600">
                <a:latin typeface="Times New Roman"/>
                <a:ea typeface="Times New Roman"/>
                <a:cs typeface="Times New Roman"/>
                <a:sym typeface="Times New Roman"/>
              </a:rPr>
              <a:t> chi chiedere aiuto in caso di bullismo e cyberbullismo?</a:t>
            </a:r>
            <a:endParaRPr b="1"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0" y="646200"/>
            <a:ext cx="9144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Sapere a chi chiedere aiuto quando si è vittima di bullismo e cyberbullismo è fondamentale. In base ai dati le vittime si rivolgono di più ai genitori. Infatti, le vittime non devono sentirsi sole o impotenti. Esistono molteplici vie di aiuto: dai familiari, agli insegnanti, fino alle autorità competenti. Parlare con qualcuno e chiedere aiuto è fondamentale per fermare il ciclo di violenza e garantire un ambiente sicuro e protetto. La lotta contro il bullismo richiede l’impegno di tutta la comunità: dalle scuole alle famiglie, dalle istituzioni alle piattaforme online, tutte devono collaborare per offrire supporto e protezione a chi ne ha bisogno, anche in caso di pubblicazione di video fatti alle vittime sui social dai bulli.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Grafico delle risposte di Moduli. Titolo della domanda: 16. Nel caso di pubblicazione di contenuti che ti riguardano senza il tuo consenso o di furto d’identità, a chi chiederesti aiuto?. Numero di risposte: 180 risposte." id="84" name="Google Shape;84;p16" title="16. Nel caso di pubblicazione di contenuti che ti riguardano senza il tuo consenso o di furto d’identità, a chi chiederesti aiuto?"/>
          <p:cNvPicPr preferRelativeResize="0"/>
          <p:nvPr/>
        </p:nvPicPr>
        <p:blipFill rotWithShape="1">
          <a:blip r:embed="rId3">
            <a:alphaModFix/>
          </a:blip>
          <a:srcRect b="0" l="0" r="0" t="27855"/>
          <a:stretch/>
        </p:blipFill>
        <p:spPr>
          <a:xfrm>
            <a:off x="1923088" y="2775525"/>
            <a:ext cx="5297823" cy="205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2142900" y="154400"/>
            <a:ext cx="4858200" cy="43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latin typeface="Times New Roman"/>
                <a:ea typeface="Times New Roman"/>
                <a:cs typeface="Times New Roman"/>
                <a:sym typeface="Times New Roman"/>
              </a:rPr>
              <a:t>Come distinguere uno scherzo da un atto di bullismo?</a:t>
            </a:r>
            <a:endParaRPr b="1"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0" y="585500"/>
            <a:ext cx="9144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Un atto di bullismo e uno scherzo possono sembrare simili a prima vista, ma presentano differenze sostanziali che riguardano l’intenzione, la frequenza, il contesto e l’impatto sulle persone coinvolte. Infatti, il bullismo è dannoso e negativo, mentre uno scherzo è giocoso e rispettoso dei limiti altrui. Riconoscere queste differenze è fondamentale per promuovere un ambiente di rispetto, empatia e sicurezza tra le persone, soprattutto tra i più giovani.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Grafico delle risposte di Moduli. Titolo della domanda: 17.Secondo te cosa distingue uno scherzo da un atto di bullismo?. Numero di risposte: 180 risposte." id="91" name="Google Shape;91;p17" title="17.Secondo te cosa distingue uno scherzo da un atto di bullismo?"/>
          <p:cNvPicPr preferRelativeResize="0"/>
          <p:nvPr/>
        </p:nvPicPr>
        <p:blipFill rotWithShape="1">
          <a:blip r:embed="rId3">
            <a:alphaModFix/>
          </a:blip>
          <a:srcRect b="2569" l="2950" r="0" t="22078"/>
          <a:stretch/>
        </p:blipFill>
        <p:spPr>
          <a:xfrm>
            <a:off x="1123625" y="2719550"/>
            <a:ext cx="6896748" cy="225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2230050" y="190275"/>
            <a:ext cx="4683900" cy="43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latin typeface="Times New Roman"/>
                <a:ea typeface="Times New Roman"/>
                <a:cs typeface="Times New Roman"/>
                <a:sym typeface="Times New Roman"/>
              </a:rPr>
              <a:t>Per chi è spettatore come si dovrebbe comportare?</a:t>
            </a:r>
            <a:endParaRPr b="1"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0" y="621375"/>
            <a:ext cx="91440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Quando si è spettatori di uno scherzo o di un atto di bullismo, è importante capire il proprio ruolo e come comportarsi in modo responsabile. Gli spettatori hanno una grande influenza sul corso degli eventi e possono fare la differenza nel prevenire o fermare situazioni dannose. Ecco alcuni consigli su come un spettatore dovrebbe comportarsi per fare la differenza sono: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t">
                <a:solidFill>
                  <a:schemeClr val="dk1"/>
                </a:solidFill>
              </a:rPr>
              <a:t>Riconoscere la situazione;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t">
                <a:solidFill>
                  <a:schemeClr val="dk1"/>
                </a:solidFill>
              </a:rPr>
              <a:t>Non rimanere indifferenti;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t">
                <a:solidFill>
                  <a:schemeClr val="dk1"/>
                </a:solidFill>
              </a:rPr>
              <a:t>Difendere e aiutare la vittima;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t">
                <a:solidFill>
                  <a:schemeClr val="dk1"/>
                </a:solidFill>
              </a:rPr>
              <a:t>Promuovere un ambiente positivo.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In base ai dati, anche se il bullo è un amico dello spettatore, la maggior parte difende la vittima, ma altri non intervengono. Il consiglio è che si deve sempre aiutare chi è in difficoltà e non ad essere indifferenti, quindi difendere e aiutare la vittima e di fermare questa situazione in modo positivo.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Grafico delle risposte di Moduli. Titolo della domanda: 18. Se sei spettatore di un atto di bullismo come ti comporti?. Numero di risposte: 180 risposte." id="98" name="Google Shape;98;p18" title="18. Se sei spettatore di un atto di bullismo come ti comporti?"/>
          <p:cNvPicPr preferRelativeResize="0"/>
          <p:nvPr/>
        </p:nvPicPr>
        <p:blipFill rotWithShape="1">
          <a:blip r:embed="rId3">
            <a:alphaModFix/>
          </a:blip>
          <a:srcRect b="0" l="0" r="4680" t="23365"/>
          <a:stretch/>
        </p:blipFill>
        <p:spPr>
          <a:xfrm>
            <a:off x="167175" y="3176488"/>
            <a:ext cx="3949225" cy="1870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fico delle risposte di Moduli. Titolo della domanda: 19. E se il bullo è un tuo amico come reagisci?. Numero di risposte: 180 risposte." id="99" name="Google Shape;99;p18" title="19. E se il bullo è un tuo amico come reagisci?"/>
          <p:cNvPicPr preferRelativeResize="0"/>
          <p:nvPr/>
        </p:nvPicPr>
        <p:blipFill rotWithShape="1">
          <a:blip r:embed="rId4">
            <a:alphaModFix/>
          </a:blip>
          <a:srcRect b="0" l="0" r="0" t="22474"/>
          <a:stretch/>
        </p:blipFill>
        <p:spPr>
          <a:xfrm>
            <a:off x="5007800" y="3176500"/>
            <a:ext cx="3949225" cy="187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315925"/>
            <a:ext cx="7962600" cy="43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latin typeface="Times New Roman"/>
                <a:ea typeface="Times New Roman"/>
                <a:cs typeface="Times New Roman"/>
                <a:sym typeface="Times New Roman"/>
              </a:rPr>
              <a:t>Se </a:t>
            </a:r>
            <a:r>
              <a:rPr b="1" lang="it" sz="1600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sei spettatore di un atto di bullismo o di cyberbullismo, quali sono i tuoi stati d'animo?</a:t>
            </a:r>
            <a:endParaRPr b="1"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0" y="747025"/>
            <a:ext cx="9144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Essere spettatori di un atto di bullismo o di cyberbullismo può suscitare diversi stati d'animo, a seconda della situazione e delle proprie esperienze personali. In generale, chi assiste a tali atti può sentirsi arrabbiato, impotente, impaurito, in colpa e confuso. Ma a volte anche indifferente, dispiaciuto, disgustato, mai divertito.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Grafico delle risposte di Moduli. Titolo della domanda: 20. Sei spettatore di un atto di bullismo o di cyberbullismo, quali sono i tuoi stati d'animo. Numero di risposte: ." id="106" name="Google Shape;106;p19" title="20. Sei spettatore di un atto di bullismo o di cyberbullismo, quali sono i tuoi stati d'animo"/>
          <p:cNvPicPr preferRelativeResize="0"/>
          <p:nvPr/>
        </p:nvPicPr>
        <p:blipFill rotWithShape="1">
          <a:blip r:embed="rId3">
            <a:alphaModFix/>
          </a:blip>
          <a:srcRect b="0" l="0" r="0" t="14704"/>
          <a:stretch/>
        </p:blipFill>
        <p:spPr>
          <a:xfrm>
            <a:off x="152400" y="2210125"/>
            <a:ext cx="6663926" cy="278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0" y="615625"/>
            <a:ext cx="9144000" cy="18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400">
                <a:latin typeface="Arial"/>
                <a:ea typeface="Arial"/>
                <a:cs typeface="Arial"/>
                <a:sym typeface="Arial"/>
              </a:rPr>
              <a:t>Se in una classe c'è qualcuno che compie atti di bullismo, la situazione può creare un ambiente di apprensione e disagio per tutti gli studenti, sia per chi subisce le prepotenze sia per chi le osserva. Le persone che compiono atti di bullismo o prepotenza cercano di intimidire o dominare gli altri, e questo può danneggiare profondamente la vittima, che può sentirsi sola, impotente e ansiosa. Chi assiste a queste azioni potrebbe provare disagio, ma anche paura di diventare il prossimo bersaglio o sentirsi in colpa per non aver reagito. Inoltre, la presenza di questi atti  negativamente sul rendimento scolastico, poiché l'ambiente di apprendimento non è più sicuro e positivo.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2893200" y="184525"/>
            <a:ext cx="3357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Nelle classi ci sono casi di bullismo?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Grafico delle risposte di Moduli. Titolo della domanda: 22. nella tua classe c'è qualcuno che compie delle prepotenze?. Numero di risposte: 179 risposte." id="113" name="Google Shape;113;p20" title="22. nella tua classe c'è qualcuno che compie delle prepotenze?"/>
          <p:cNvPicPr preferRelativeResize="0"/>
          <p:nvPr/>
        </p:nvPicPr>
        <p:blipFill rotWithShape="1">
          <a:blip r:embed="rId3">
            <a:alphaModFix/>
          </a:blip>
          <a:srcRect b="0" l="0" r="0" t="24992"/>
          <a:stretch/>
        </p:blipFill>
        <p:spPr>
          <a:xfrm>
            <a:off x="1796900" y="3157125"/>
            <a:ext cx="5550198" cy="18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